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4" r:id="rId6"/>
    <p:sldId id="260" r:id="rId7"/>
    <p:sldId id="261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0" autoAdjust="0"/>
  </p:normalViewPr>
  <p:slideViewPr>
    <p:cSldViewPr>
      <p:cViewPr>
        <p:scale>
          <a:sx n="70" d="100"/>
          <a:sy n="70" d="100"/>
        </p:scale>
        <p:origin x="-196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90E5-A348-4DE0-A590-473B279D7590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3AC9-70E6-467A-8B4D-54E1B2330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7;&#1072;&#1075;&#1088;&#1091;&#1079;&#1082;&#1080;\&#1053;&#1086;&#1074;&#1072;&#1103;%20&#1087;&#1072;&#1087;&#1082;&#1072;\&#1053;&#1091;&#1088;%20&#1044;&#1072;&#1091;&#1090;&#1086;&#1074;%20-%20&#1060;&#1072;&#1090;&#1080;&#1084;&#1072;_(Inkompmusic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vecteezy.com/system/resources/previews/000/139/378/original/vector-old-grunge-musical-notes-background.jpg"/>
          <p:cNvPicPr>
            <a:picLocks noChangeAspect="1" noChangeArrowheads="1"/>
          </p:cNvPicPr>
          <p:nvPr/>
        </p:nvPicPr>
        <p:blipFill>
          <a:blip r:embed="rId3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bash.news/files/088A0282303176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4762500" cy="4600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0"/>
            <a:ext cx="6500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ДАУТОВ </a:t>
            </a:r>
          </a:p>
          <a:p>
            <a:pPr algn="ctr"/>
            <a:r>
              <a:rPr lang="ru-RU" sz="4800" b="1" spc="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НУР АСГАТОВИЧ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318" y="6143644"/>
            <a:ext cx="8392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БАШКИРСКИЙ КОМПОЗИТОР И МУЗЫКАНТ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9" name="Нур Даутов - Фатима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917912"/>
            <a:ext cx="90011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Опера «</a:t>
            </a:r>
            <a:r>
              <a:rPr lang="ru-RU" sz="2000" dirty="0" err="1">
                <a:latin typeface="Constantia" pitchFamily="18" charset="0"/>
              </a:rPr>
              <a:t>Гөлъямал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1986).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 Детская опера </a:t>
            </a:r>
            <a:r>
              <a:rPr lang="ru-RU" sz="2000" dirty="0">
                <a:latin typeface="Constantia" pitchFamily="18" charset="0"/>
              </a:rPr>
              <a:t>«</a:t>
            </a:r>
            <a:r>
              <a:rPr lang="ru-RU" sz="2000" dirty="0" err="1">
                <a:latin typeface="Constantia" pitchFamily="18" charset="0"/>
              </a:rPr>
              <a:t>Тараканище</a:t>
            </a:r>
            <a:r>
              <a:rPr lang="ru-RU" sz="2000" dirty="0">
                <a:latin typeface="Constantia" pitchFamily="18" charset="0"/>
              </a:rPr>
              <a:t>» (1989, по сказке К. И. </a:t>
            </a:r>
            <a:r>
              <a:rPr lang="ru-RU" sz="2000" dirty="0" smtClean="0">
                <a:latin typeface="Constantia" pitchFamily="18" charset="0"/>
              </a:rPr>
              <a:t>Чуковского).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Вокально-симфонические </a:t>
            </a:r>
            <a:r>
              <a:rPr lang="ru-RU" sz="2000" dirty="0">
                <a:latin typeface="Constantia" pitchFamily="18" charset="0"/>
              </a:rPr>
              <a:t>циклы «</a:t>
            </a:r>
            <a:r>
              <a:rPr lang="ru-RU" sz="2000" dirty="0" err="1">
                <a:latin typeface="Constantia" pitchFamily="18" charset="0"/>
              </a:rPr>
              <a:t>Башҡортостан бында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башлана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2000) </a:t>
            </a:r>
          </a:p>
          <a:p>
            <a:r>
              <a:rPr lang="ru-RU" sz="2000" dirty="0" err="1" smtClean="0">
                <a:latin typeface="Constantia" pitchFamily="18" charset="0"/>
              </a:rPr>
              <a:t>«</a:t>
            </a:r>
            <a:r>
              <a:rPr lang="ru-RU" sz="2000" dirty="0" err="1">
                <a:latin typeface="Constantia" pitchFamily="18" charset="0"/>
              </a:rPr>
              <a:t>Халҡым йырҙары» </a:t>
            </a:r>
            <a:r>
              <a:rPr lang="ru-RU" sz="2000" dirty="0">
                <a:latin typeface="Constantia" pitchFamily="18" charset="0"/>
              </a:rPr>
              <a:t>(</a:t>
            </a:r>
            <a:r>
              <a:rPr lang="ru-RU" sz="2000" dirty="0" smtClean="0">
                <a:latin typeface="Constantia" pitchFamily="18" charset="0"/>
              </a:rPr>
              <a:t>2004).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Кантата </a:t>
            </a:r>
            <a:r>
              <a:rPr lang="ru-RU" sz="2000" dirty="0">
                <a:latin typeface="Constantia" pitchFamily="18" charset="0"/>
              </a:rPr>
              <a:t>«</a:t>
            </a:r>
            <a:r>
              <a:rPr lang="ru-RU" sz="2000" dirty="0" err="1">
                <a:latin typeface="Constantia" pitchFamily="18" charset="0"/>
              </a:rPr>
              <a:t>Еремә тыныслыҡ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1985).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Хоровая симфония </a:t>
            </a:r>
            <a:r>
              <a:rPr lang="ru-RU" sz="2000" dirty="0">
                <a:latin typeface="Constantia" pitchFamily="18" charset="0"/>
              </a:rPr>
              <a:t>«Мин </a:t>
            </a:r>
            <a:r>
              <a:rPr lang="ru-RU" sz="2000" dirty="0" err="1">
                <a:latin typeface="Constantia" pitchFamily="18" charset="0"/>
              </a:rPr>
              <a:t>киткәнгә илап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ҡайғырмағыҙ</a:t>
            </a:r>
            <a:r>
              <a:rPr lang="ru-RU" sz="2000" dirty="0">
                <a:latin typeface="Constantia" pitchFamily="18" charset="0"/>
              </a:rPr>
              <a:t>» </a:t>
            </a:r>
            <a:r>
              <a:rPr lang="ru-RU" sz="2000" dirty="0" smtClean="0">
                <a:latin typeface="Constantia" pitchFamily="18" charset="0"/>
              </a:rPr>
              <a:t>.</a:t>
            </a:r>
            <a:endParaRPr lang="ru-RU" sz="2000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Кантата «</a:t>
            </a:r>
            <a:r>
              <a:rPr lang="ru-RU" sz="2000" dirty="0" err="1">
                <a:latin typeface="Constantia" pitchFamily="18" charset="0"/>
              </a:rPr>
              <a:t>Аҡмулланың һүҙе шул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2006).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Инструментальная </a:t>
            </a:r>
            <a:r>
              <a:rPr lang="ru-RU" sz="2000" dirty="0">
                <a:latin typeface="Constantia" pitchFamily="18" charset="0"/>
              </a:rPr>
              <a:t>музыка: 3 симфонии (1993, 1994, 2004</a:t>
            </a:r>
            <a:r>
              <a:rPr lang="ru-RU" sz="2000" dirty="0" smtClean="0">
                <a:latin typeface="Constantia" pitchFamily="18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Симфоническая поэма </a:t>
            </a:r>
            <a:r>
              <a:rPr lang="ru-RU" sz="2000" dirty="0">
                <a:latin typeface="Constantia" pitchFamily="18" charset="0"/>
              </a:rPr>
              <a:t>«Урал» (1984), «Праздничная увертюра» (1985</a:t>
            </a:r>
            <a:r>
              <a:rPr lang="ru-RU" sz="2000" dirty="0" smtClean="0">
                <a:latin typeface="Constantia" pitchFamily="18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Сонаты </a:t>
            </a:r>
            <a:r>
              <a:rPr lang="ru-RU" sz="2000" dirty="0">
                <a:latin typeface="Constantia" pitchFamily="18" charset="0"/>
              </a:rPr>
              <a:t>для </a:t>
            </a:r>
            <a:r>
              <a:rPr lang="ru-RU" sz="2000" dirty="0" smtClean="0">
                <a:latin typeface="Constantia" pitchFamily="18" charset="0"/>
              </a:rPr>
              <a:t>флейты </a:t>
            </a:r>
            <a:r>
              <a:rPr lang="ru-RU" sz="2000" dirty="0">
                <a:latin typeface="Constantia" pitchFamily="18" charset="0"/>
              </a:rPr>
              <a:t>(1982, 1983, 1987), струнные квартеты (1982, 1987</a:t>
            </a:r>
            <a:r>
              <a:rPr lang="ru-RU" sz="2000" dirty="0" smtClean="0">
                <a:latin typeface="Constantia" pitchFamily="18" charset="0"/>
              </a:rPr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2 </a:t>
            </a:r>
            <a:r>
              <a:rPr lang="ru-RU" sz="2000" dirty="0">
                <a:latin typeface="Constantia" pitchFamily="18" charset="0"/>
              </a:rPr>
              <a:t>цикла фортепианных пьес для детей «</a:t>
            </a:r>
            <a:r>
              <a:rPr lang="ru-RU" sz="2000" dirty="0" err="1">
                <a:latin typeface="Constantia" pitchFamily="18" charset="0"/>
              </a:rPr>
              <a:t>Балалар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дәфтәре</a:t>
            </a:r>
            <a:r>
              <a:rPr lang="ru-RU" sz="2000" dirty="0">
                <a:latin typeface="Constantia" pitchFamily="18" charset="0"/>
              </a:rPr>
              <a:t>» (1989, </a:t>
            </a:r>
            <a:r>
              <a:rPr lang="ru-RU" sz="2000" dirty="0" smtClean="0">
                <a:latin typeface="Constantia" pitchFamily="18" charset="0"/>
              </a:rPr>
              <a:t>1990).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Пьесы </a:t>
            </a:r>
            <a:r>
              <a:rPr lang="ru-RU" sz="2000" dirty="0">
                <a:latin typeface="Constantia" pitchFamily="18" charset="0"/>
              </a:rPr>
              <a:t>для ансамбля и оркестра башкирских народных инструментов («Весенний марш», </a:t>
            </a:r>
            <a:r>
              <a:rPr lang="ru-RU" sz="2000" dirty="0" smtClean="0">
                <a:latin typeface="Constantia" pitchFamily="18" charset="0"/>
              </a:rPr>
              <a:t>«</a:t>
            </a:r>
            <a:r>
              <a:rPr lang="ru-RU" sz="2000" dirty="0">
                <a:latin typeface="Constantia" pitchFamily="18" charset="0"/>
              </a:rPr>
              <a:t>Девичий хоровод», «Серенада» и др</a:t>
            </a:r>
            <a:r>
              <a:rPr lang="ru-RU" sz="2000" dirty="0" smtClean="0">
                <a:latin typeface="Constantia" pitchFamily="18" charset="0"/>
              </a:rPr>
              <a:t>.).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В</a:t>
            </a:r>
            <a:r>
              <a:rPr lang="ru-RU" sz="2000" dirty="0" smtClean="0">
                <a:latin typeface="Constantia" pitchFamily="18" charset="0"/>
              </a:rPr>
              <a:t>окальные </a:t>
            </a:r>
            <a:r>
              <a:rPr lang="ru-RU" sz="2000" dirty="0">
                <a:latin typeface="Constantia" pitchFamily="18" charset="0"/>
              </a:rPr>
              <a:t>циклы на стихи С. </a:t>
            </a:r>
            <a:r>
              <a:rPr lang="ru-RU" sz="2000" dirty="0" err="1">
                <a:latin typeface="Constantia" pitchFamily="18" charset="0"/>
              </a:rPr>
              <a:t>Алибая</a:t>
            </a:r>
            <a:r>
              <a:rPr lang="ru-RU" sz="2000" dirty="0">
                <a:latin typeface="Constantia" pitchFamily="18" charset="0"/>
              </a:rPr>
              <a:t>, Ш. </a:t>
            </a:r>
            <a:r>
              <a:rPr lang="ru-RU" sz="2000" dirty="0" err="1">
                <a:latin typeface="Constantia" pitchFamily="18" charset="0"/>
              </a:rPr>
              <a:t>Анака</a:t>
            </a:r>
            <a:r>
              <a:rPr lang="ru-RU" sz="2000" dirty="0">
                <a:latin typeface="Constantia" pitchFamily="18" charset="0"/>
              </a:rPr>
              <a:t>, Ш. </a:t>
            </a:r>
            <a:r>
              <a:rPr lang="ru-RU" sz="2000" dirty="0" err="1">
                <a:latin typeface="Constantia" pitchFamily="18" charset="0"/>
              </a:rPr>
              <a:t>Биккула</a:t>
            </a:r>
            <a:r>
              <a:rPr lang="ru-RU" sz="2000" dirty="0">
                <a:latin typeface="Constantia" pitchFamily="18" charset="0"/>
              </a:rPr>
              <a:t>, Р. Я. Гарипова, М. </a:t>
            </a:r>
            <a:r>
              <a:rPr lang="ru-RU" sz="2000" dirty="0" err="1">
                <a:latin typeface="Constantia" pitchFamily="18" charset="0"/>
              </a:rPr>
              <a:t>Карима</a:t>
            </a:r>
            <a:r>
              <a:rPr lang="ru-RU" sz="2000" dirty="0">
                <a:latin typeface="Constantia" pitchFamily="18" charset="0"/>
              </a:rPr>
              <a:t>, Н. </a:t>
            </a:r>
            <a:r>
              <a:rPr lang="ru-RU" sz="2000" dirty="0" err="1">
                <a:latin typeface="Constantia" pitchFamily="18" charset="0"/>
              </a:rPr>
              <a:t>Наджми</a:t>
            </a:r>
            <a:r>
              <a:rPr lang="ru-RU" sz="2000" dirty="0">
                <a:latin typeface="Constantia" pitchFamily="18" charset="0"/>
              </a:rPr>
              <a:t>, Г. Г. </a:t>
            </a:r>
            <a:r>
              <a:rPr lang="ru-RU" sz="2000" dirty="0" err="1" smtClean="0">
                <a:latin typeface="Constantia" pitchFamily="18" charset="0"/>
              </a:rPr>
              <a:t>Шафикова</a:t>
            </a:r>
            <a:r>
              <a:rPr lang="ru-RU" sz="2000" dirty="0" smtClean="0">
                <a:latin typeface="Constant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Около </a:t>
            </a:r>
            <a:r>
              <a:rPr lang="ru-RU" sz="2000" dirty="0">
                <a:latin typeface="Constantia" pitchFamily="18" charset="0"/>
              </a:rPr>
              <a:t>300 песен и романсов, музыка к художественному фильму «</a:t>
            </a:r>
            <a:r>
              <a:rPr lang="ru-RU" sz="2000" dirty="0" err="1">
                <a:latin typeface="Constantia" pitchFamily="18" charset="0"/>
              </a:rPr>
              <a:t>Атай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1998), драматическим </a:t>
            </a:r>
            <a:r>
              <a:rPr lang="ru-RU" sz="2000" dirty="0">
                <a:latin typeface="Constantia" pitchFamily="18" charset="0"/>
              </a:rPr>
              <a:t>спектаклям «</a:t>
            </a:r>
            <a:r>
              <a:rPr lang="ru-RU" sz="2000" dirty="0" err="1">
                <a:latin typeface="Constantia" pitchFamily="18" charset="0"/>
              </a:rPr>
              <a:t>Аманатҡа хыянат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1987) «</a:t>
            </a:r>
            <a:r>
              <a:rPr lang="ru-RU" sz="2000" dirty="0" err="1">
                <a:latin typeface="Constantia" pitchFamily="18" charset="0"/>
              </a:rPr>
              <a:t>Миләш-Миләүшә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1988),</a:t>
            </a:r>
            <a:r>
              <a:rPr lang="ru-RU" sz="2000" dirty="0">
                <a:latin typeface="Constantia" pitchFamily="18" charset="0"/>
              </a:rPr>
              <a:t> </a:t>
            </a:r>
            <a:r>
              <a:rPr lang="ru-RU" sz="2000" dirty="0" smtClean="0">
                <a:latin typeface="Constantia" pitchFamily="18" charset="0"/>
              </a:rPr>
              <a:t>«</a:t>
            </a:r>
            <a:r>
              <a:rPr lang="ru-RU" sz="2000" dirty="0" err="1">
                <a:latin typeface="Constantia" pitchFamily="18" charset="0"/>
              </a:rPr>
              <a:t>Һөйәһеңме</a:t>
            </a:r>
            <a:r>
              <a:rPr lang="ru-RU" sz="2000" dirty="0">
                <a:latin typeface="Constantia" pitchFamily="18" charset="0"/>
              </a:rPr>
              <a:t> — </a:t>
            </a:r>
            <a:r>
              <a:rPr lang="ru-RU" sz="2000" dirty="0" err="1">
                <a:latin typeface="Constantia" pitchFamily="18" charset="0"/>
              </a:rPr>
              <a:t>һөймәйһеңме</a:t>
            </a:r>
            <a:r>
              <a:rPr lang="ru-RU" sz="2000" dirty="0">
                <a:latin typeface="Constantia" pitchFamily="18" charset="0"/>
              </a:rPr>
              <a:t>?» (</a:t>
            </a:r>
            <a:r>
              <a:rPr lang="ru-RU" sz="2000" dirty="0" smtClean="0">
                <a:latin typeface="Constantia" pitchFamily="18" charset="0"/>
              </a:rPr>
              <a:t>1992), «</a:t>
            </a:r>
            <a:r>
              <a:rPr lang="ru-RU" sz="2000" dirty="0" err="1">
                <a:latin typeface="Constantia" pitchFamily="18" charset="0"/>
              </a:rPr>
              <a:t>Юлдар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өҙөлгәндә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1982), </a:t>
            </a:r>
            <a:r>
              <a:rPr lang="ru-RU" sz="2000" dirty="0">
                <a:latin typeface="Constantia" pitchFamily="18" charset="0"/>
              </a:rPr>
              <a:t>«</a:t>
            </a:r>
            <a:r>
              <a:rPr lang="ru-RU" sz="2000" dirty="0" err="1">
                <a:latin typeface="Constantia" pitchFamily="18" charset="0"/>
              </a:rPr>
              <a:t>Салауат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саҡырыуы</a:t>
            </a:r>
            <a:r>
              <a:rPr lang="ru-RU" sz="2000" dirty="0">
                <a:latin typeface="Constantia" pitchFamily="18" charset="0"/>
              </a:rPr>
              <a:t>» (</a:t>
            </a:r>
            <a:r>
              <a:rPr lang="ru-RU" sz="2000" dirty="0" smtClean="0">
                <a:latin typeface="Constantia" pitchFamily="18" charset="0"/>
              </a:rPr>
              <a:t>2004) и </a:t>
            </a:r>
            <a:r>
              <a:rPr lang="ru-RU" sz="2000" dirty="0">
                <a:latin typeface="Constantia" pitchFamily="18" charset="0"/>
              </a:rPr>
              <a:t>др.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280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СОЧИНЕНИЯ :</a:t>
            </a:r>
            <a:endParaRPr lang="ru-RU" sz="2800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85789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Родился 5 </a:t>
            </a:r>
            <a:r>
              <a:rPr lang="ru-RU" sz="2400" dirty="0">
                <a:latin typeface="Constantia" pitchFamily="18" charset="0"/>
              </a:rPr>
              <a:t>января 1956 года </a:t>
            </a:r>
            <a:r>
              <a:rPr lang="ru-RU" sz="2400" dirty="0" smtClean="0">
                <a:latin typeface="Constantia" pitchFamily="18" charset="0"/>
              </a:rPr>
              <a:t>в </a:t>
            </a:r>
            <a:r>
              <a:rPr lang="ru-RU" sz="2400" dirty="0">
                <a:latin typeface="Constantia" pitchFamily="18" charset="0"/>
              </a:rPr>
              <a:t>деревне Пахарь </a:t>
            </a:r>
            <a:r>
              <a:rPr lang="ru-RU" sz="2400" dirty="0" err="1">
                <a:latin typeface="Constantia" pitchFamily="18" charset="0"/>
              </a:rPr>
              <a:t>Белебеевского</a:t>
            </a:r>
            <a:r>
              <a:rPr lang="ru-RU" sz="2400" dirty="0">
                <a:latin typeface="Constantia" pitchFamily="18" charset="0"/>
              </a:rPr>
              <a:t> района </a:t>
            </a:r>
            <a:r>
              <a:rPr lang="ru-RU" sz="2400" dirty="0" smtClean="0">
                <a:latin typeface="Constantia" pitchFamily="18" charset="0"/>
              </a:rPr>
              <a:t>республики Башкортостан.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16388" name="Picture 4" descr="https://cdn.turkaramamotoru.com/ru/pahar-bashkortostan-229.jpg"/>
          <p:cNvPicPr>
            <a:picLocks noChangeAspect="1" noChangeArrowheads="1"/>
          </p:cNvPicPr>
          <p:nvPr/>
        </p:nvPicPr>
        <p:blipFill>
          <a:blip r:embed="rId3"/>
          <a:srcRect l="15000" t="6078"/>
          <a:stretch>
            <a:fillRect/>
          </a:stretch>
        </p:blipFill>
        <p:spPr bwMode="auto">
          <a:xfrm>
            <a:off x="1357290" y="214290"/>
            <a:ext cx="6643734" cy="56618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21495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Закончил Уфимский </a:t>
            </a:r>
            <a:r>
              <a:rPr lang="ru-RU" sz="2400" dirty="0">
                <a:latin typeface="Constantia" pitchFamily="18" charset="0"/>
              </a:rPr>
              <a:t>государственный институт искусств </a:t>
            </a:r>
            <a:endParaRPr lang="ru-RU" sz="2400" dirty="0" smtClean="0">
              <a:latin typeface="Constantia" pitchFamily="18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</a:rPr>
              <a:t>по </a:t>
            </a:r>
            <a:r>
              <a:rPr lang="ru-RU" sz="2400" dirty="0">
                <a:latin typeface="Constantia" pitchFamily="18" charset="0"/>
              </a:rPr>
              <a:t>классу композиции у профессора </a:t>
            </a:r>
            <a:r>
              <a:rPr lang="ru-RU" sz="2400" dirty="0" err="1">
                <a:latin typeface="Constantia" pitchFamily="18" charset="0"/>
              </a:rPr>
              <a:t>Загира</a:t>
            </a:r>
            <a:r>
              <a:rPr lang="ru-RU" sz="2400" dirty="0">
                <a:latin typeface="Constantia" pitchFamily="18" charset="0"/>
              </a:rPr>
              <a:t> Исмагилова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Виртуозно играет на баяне, рояле и гитаре.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20482" name="Picture 2" descr="https://likes.ru/uploads/article/image/1725/medium_fa195672521df0ab84e6029e78fff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329408" cy="48942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14290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С 1987 года по сегодняшний день – преподаватель Уфимского училища искусств по классу инструментовки и чтения партитур. </a:t>
            </a:r>
          </a:p>
        </p:txBody>
      </p:sp>
      <p:pic>
        <p:nvPicPr>
          <p:cNvPr id="17410" name="Picture 2" descr="https://pp.userapi.com/c841320/v841320608/22f48/ZqJ74E9aLNw.jpg"/>
          <p:cNvPicPr>
            <a:picLocks noChangeAspect="1" noChangeArrowheads="1"/>
          </p:cNvPicPr>
          <p:nvPr/>
        </p:nvPicPr>
        <p:blipFill>
          <a:blip r:embed="rId3"/>
          <a:srcRect l="22372" r="9445"/>
          <a:stretch>
            <a:fillRect/>
          </a:stretch>
        </p:blipFill>
        <p:spPr bwMode="auto">
          <a:xfrm>
            <a:off x="214282" y="142852"/>
            <a:ext cx="4572032" cy="3771888"/>
          </a:xfrm>
          <a:prstGeom prst="rect">
            <a:avLst/>
          </a:prstGeom>
          <a:noFill/>
        </p:spPr>
      </p:pic>
      <p:pic>
        <p:nvPicPr>
          <p:cNvPr id="17412" name="Picture 4" descr="https://i.ytimg.com/vi/WOXOvGBAMfc/maxresdefault.jpg"/>
          <p:cNvPicPr>
            <a:picLocks noChangeAspect="1" noChangeArrowheads="1"/>
          </p:cNvPicPr>
          <p:nvPr/>
        </p:nvPicPr>
        <p:blipFill>
          <a:blip r:embed="rId4"/>
          <a:srcRect l="21072" r="14834" b="17273"/>
          <a:stretch>
            <a:fillRect/>
          </a:stretch>
        </p:blipFill>
        <p:spPr bwMode="auto">
          <a:xfrm>
            <a:off x="3714744" y="2857496"/>
            <a:ext cx="5214974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143380"/>
            <a:ext cx="32147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Сейчас является одним из </a:t>
            </a:r>
            <a:r>
              <a:rPr lang="ru-RU" sz="2000" b="1" dirty="0" smtClean="0">
                <a:latin typeface="Constantia" pitchFamily="18" charset="0"/>
              </a:rPr>
              <a:t>ведущих</a:t>
            </a:r>
            <a:r>
              <a:rPr lang="ru-RU" sz="2000" dirty="0" smtClean="0">
                <a:latin typeface="Constantia" pitchFamily="18" charset="0"/>
              </a:rPr>
              <a:t> преподавателей училища, который отлично знает свой предмет, и многие его ученики стали отличными музыкантами.</a:t>
            </a:r>
            <a:endParaRPr lang="ru-RU" sz="2000" dirty="0"/>
          </a:p>
        </p:txBody>
      </p:sp>
    </p:spTree>
  </p:cSld>
  <p:clrMapOvr>
    <a:masterClrMapping/>
  </p:clrMapOvr>
  <p:transition spd="slow" advTm="13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534561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nstantia" pitchFamily="18" charset="0"/>
              </a:rPr>
              <a:t>Он является одним из зачинателей и постоянным членом жюри Международного фестиваля </a:t>
            </a:r>
            <a:r>
              <a:rPr lang="ru-RU" sz="2000" b="1" dirty="0">
                <a:latin typeface="Constantia" pitchFamily="18" charset="0"/>
              </a:rPr>
              <a:t>«</a:t>
            </a:r>
            <a:r>
              <a:rPr lang="ru-RU" sz="2000" b="1" dirty="0" err="1">
                <a:latin typeface="Constantia" pitchFamily="18" charset="0"/>
              </a:rPr>
              <a:t>Дуслык</a:t>
            </a:r>
            <a:r>
              <a:rPr lang="ru-RU" sz="2000" b="1" dirty="0">
                <a:latin typeface="Constantia" pitchFamily="18" charset="0"/>
              </a:rPr>
              <a:t> моно» </a:t>
            </a:r>
            <a:r>
              <a:rPr lang="ru-RU" sz="2000" dirty="0">
                <a:latin typeface="Constantia" pitchFamily="18" charset="0"/>
              </a:rPr>
              <a:t>в городе </a:t>
            </a:r>
            <a:r>
              <a:rPr lang="ru-RU" sz="2000" dirty="0" err="1">
                <a:latin typeface="Constantia" pitchFamily="18" charset="0"/>
              </a:rPr>
              <a:t>Нефтекамск</a:t>
            </a:r>
            <a:r>
              <a:rPr lang="ru-RU" sz="2000" dirty="0">
                <a:latin typeface="Constantia" pitchFamily="18" charset="0"/>
              </a:rPr>
              <a:t>, членом конкурсов </a:t>
            </a:r>
            <a:r>
              <a:rPr lang="ru-RU" sz="2000" b="1" dirty="0">
                <a:latin typeface="Constantia" pitchFamily="18" charset="0"/>
              </a:rPr>
              <a:t>«</a:t>
            </a:r>
            <a:r>
              <a:rPr lang="ru-RU" sz="2000" b="1" dirty="0" err="1">
                <a:latin typeface="Constantia" pitchFamily="18" charset="0"/>
              </a:rPr>
              <a:t>Ирэндек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мондары</a:t>
            </a:r>
            <a:r>
              <a:rPr lang="ru-RU" sz="2000" b="1" dirty="0">
                <a:latin typeface="Constantia" pitchFamily="18" charset="0"/>
              </a:rPr>
              <a:t>» </a:t>
            </a:r>
            <a:r>
              <a:rPr lang="ru-RU" sz="2000" dirty="0">
                <a:latin typeface="Constantia" pitchFamily="18" charset="0"/>
              </a:rPr>
              <a:t>в городе Сибай, </a:t>
            </a:r>
            <a:r>
              <a:rPr lang="ru-RU" sz="2000" b="1" dirty="0">
                <a:latin typeface="Constantia" pitchFamily="18" charset="0"/>
              </a:rPr>
              <a:t>«Праздник </a:t>
            </a:r>
            <a:r>
              <a:rPr lang="ru-RU" sz="2000" b="1" dirty="0" err="1">
                <a:latin typeface="Constantia" pitchFamily="18" charset="0"/>
              </a:rPr>
              <a:t>курая</a:t>
            </a:r>
            <a:r>
              <a:rPr lang="ru-RU" sz="2000" b="1" dirty="0">
                <a:latin typeface="Constantia" pitchFamily="18" charset="0"/>
              </a:rPr>
              <a:t>» </a:t>
            </a:r>
            <a:r>
              <a:rPr lang="ru-RU" sz="2000" dirty="0">
                <a:latin typeface="Constantia" pitchFamily="18" charset="0"/>
              </a:rPr>
              <a:t>в городе Октябрьский и многих других. </a:t>
            </a:r>
          </a:p>
        </p:txBody>
      </p:sp>
      <p:pic>
        <p:nvPicPr>
          <p:cNvPr id="21506" name="Picture 2" descr="http://www.bashinform.ru/upload/img_res1280/677b56cd5ea08057/yrov0016_ejw_1280.jpg"/>
          <p:cNvPicPr>
            <a:picLocks noChangeAspect="1" noChangeArrowheads="1"/>
          </p:cNvPicPr>
          <p:nvPr/>
        </p:nvPicPr>
        <p:blipFill>
          <a:blip r:embed="rId3"/>
          <a:srcRect r="6666" b="5963"/>
          <a:stretch>
            <a:fillRect/>
          </a:stretch>
        </p:blipFill>
        <p:spPr bwMode="auto">
          <a:xfrm>
            <a:off x="285720" y="142852"/>
            <a:ext cx="5000660" cy="3357586"/>
          </a:xfrm>
          <a:prstGeom prst="rect">
            <a:avLst/>
          </a:prstGeom>
          <a:noFill/>
        </p:spPr>
      </p:pic>
      <p:pic>
        <p:nvPicPr>
          <p:cNvPr id="21510" name="Picture 6" descr="https://i.ytimg.com/vi/pLCcbCFhwho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928934"/>
            <a:ext cx="4559833" cy="2564906"/>
          </a:xfrm>
          <a:prstGeom prst="rect">
            <a:avLst/>
          </a:prstGeom>
          <a:noFill/>
        </p:spPr>
      </p:pic>
      <p:pic>
        <p:nvPicPr>
          <p:cNvPr id="21508" name="Picture 4" descr="https://i.ytimg.com/vi/VOndG1-xaVE/maxresdefault.jpg"/>
          <p:cNvPicPr>
            <a:picLocks noChangeAspect="1" noChangeArrowheads="1"/>
          </p:cNvPicPr>
          <p:nvPr/>
        </p:nvPicPr>
        <p:blipFill>
          <a:blip r:embed="rId5"/>
          <a:srcRect l="10863" r="35410"/>
          <a:stretch>
            <a:fillRect/>
          </a:stretch>
        </p:blipFill>
        <p:spPr bwMode="auto">
          <a:xfrm>
            <a:off x="5429256" y="500042"/>
            <a:ext cx="3500462" cy="36648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85" name="Прямоугольник 84"/>
          <p:cNvSpPr/>
          <p:nvPr/>
        </p:nvSpPr>
        <p:spPr>
          <a:xfrm>
            <a:off x="428596" y="4919008"/>
            <a:ext cx="8358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Лауреат </a:t>
            </a:r>
            <a:r>
              <a:rPr lang="ru-RU" sz="2000" dirty="0">
                <a:latin typeface="Constantia" pitchFamily="18" charset="0"/>
              </a:rPr>
              <a:t>Государственной </a:t>
            </a:r>
            <a:r>
              <a:rPr lang="ru-RU" sz="2000" dirty="0" smtClean="0">
                <a:latin typeface="Constantia" pitchFamily="18" charset="0"/>
              </a:rPr>
              <a:t>премии </a:t>
            </a:r>
            <a:r>
              <a:rPr lang="ru-RU" sz="2000" dirty="0">
                <a:latin typeface="Constantia" pitchFamily="18" charset="0"/>
              </a:rPr>
              <a:t>РБ им. Салавата </a:t>
            </a:r>
            <a:r>
              <a:rPr lang="ru-RU" sz="2000" dirty="0" err="1" smtClean="0">
                <a:latin typeface="Constantia" pitchFamily="18" charset="0"/>
              </a:rPr>
              <a:t>Юлаева</a:t>
            </a:r>
            <a:r>
              <a:rPr lang="ru-RU" sz="2000" dirty="0">
                <a:latin typeface="Constant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Лауреат премий </a:t>
            </a:r>
            <a:r>
              <a:rPr lang="ru-RU" sz="2000" dirty="0">
                <a:latin typeface="Constantia" pitchFamily="18" charset="0"/>
              </a:rPr>
              <a:t>им. Г. </a:t>
            </a:r>
            <a:r>
              <a:rPr lang="ru-RU" sz="2000" dirty="0" err="1">
                <a:latin typeface="Constantia" pitchFamily="18" charset="0"/>
              </a:rPr>
              <a:t>Саляма</a:t>
            </a:r>
            <a:r>
              <a:rPr lang="ru-RU" sz="2000" dirty="0">
                <a:latin typeface="Constantia" pitchFamily="18" charset="0"/>
              </a:rPr>
              <a:t> и Ф. </a:t>
            </a:r>
            <a:r>
              <a:rPr lang="ru-RU" sz="2000" dirty="0" err="1" smtClean="0">
                <a:latin typeface="Constantia" pitchFamily="18" charset="0"/>
              </a:rPr>
              <a:t>Карима</a:t>
            </a:r>
            <a:r>
              <a:rPr lang="ru-RU" sz="2000" dirty="0" smtClean="0">
                <a:latin typeface="Constantia" pitchFamily="18" charset="0"/>
              </a:rPr>
              <a:t>. </a:t>
            </a:r>
            <a:endParaRPr lang="ru-RU" sz="2000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Л</a:t>
            </a:r>
            <a:r>
              <a:rPr lang="ru-RU" sz="2000" dirty="0" smtClean="0">
                <a:latin typeface="Constantia" pitchFamily="18" charset="0"/>
              </a:rPr>
              <a:t>ауреат </a:t>
            </a:r>
            <a:r>
              <a:rPr lang="ru-RU" sz="2000" dirty="0">
                <a:latin typeface="Constantia" pitchFamily="18" charset="0"/>
              </a:rPr>
              <a:t>Международной премии «Красное яблоко»,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П</a:t>
            </a:r>
            <a:r>
              <a:rPr lang="ru-RU" sz="2000" dirty="0" smtClean="0">
                <a:latin typeface="Constantia" pitchFamily="18" charset="0"/>
              </a:rPr>
              <a:t>редседатель </a:t>
            </a:r>
            <a:r>
              <a:rPr lang="ru-RU" sz="2000" dirty="0">
                <a:latin typeface="Constantia" pitchFamily="18" charset="0"/>
              </a:rPr>
              <a:t>Музыкального общества Башкортостана. </a:t>
            </a:r>
            <a:endParaRPr lang="ru-RU" sz="20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Заслуженный деятель искусств России и республики Башкортостан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Constantia" pitchFamily="18" charset="0"/>
              </a:rPr>
              <a:t>Народный артист республики Башкортостан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19539" name="Picture 83" descr="http://www.haber.bg/wp-content/uploads/2015/04/IMG_6942-700x466.jpg"/>
          <p:cNvPicPr>
            <a:picLocks noChangeAspect="1" noChangeArrowheads="1"/>
          </p:cNvPicPr>
          <p:nvPr/>
        </p:nvPicPr>
        <p:blipFill>
          <a:blip r:embed="rId3"/>
          <a:srcRect t="6897" b="5172"/>
          <a:stretch>
            <a:fillRect/>
          </a:stretch>
        </p:blipFill>
        <p:spPr bwMode="auto">
          <a:xfrm>
            <a:off x="1357290" y="1071546"/>
            <a:ext cx="6468074" cy="3786214"/>
          </a:xfrm>
          <a:prstGeom prst="rect">
            <a:avLst/>
          </a:prstGeom>
          <a:noFill/>
        </p:spPr>
      </p:pic>
      <p:sp>
        <p:nvSpPr>
          <p:cNvPr id="88" name="Прямоугольник 87"/>
          <p:cNvSpPr/>
          <p:nvPr/>
        </p:nvSpPr>
        <p:spPr>
          <a:xfrm>
            <a:off x="357158" y="21429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Маэстро имеет очень много наград за упорный труд в области искусства</a:t>
            </a:r>
          </a:p>
        </p:txBody>
      </p:sp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63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Constantia" pitchFamily="18" charset="0"/>
              </a:rPr>
              <a:t>В </a:t>
            </a:r>
            <a:r>
              <a:rPr lang="ru-RU" b="1" dirty="0" smtClean="0">
                <a:latin typeface="Constantia" pitchFamily="18" charset="0"/>
              </a:rPr>
              <a:t>2016 году в Уфе </a:t>
            </a:r>
            <a:r>
              <a:rPr lang="ru-RU" b="1" dirty="0">
                <a:latin typeface="Constantia" pitchFamily="18" charset="0"/>
              </a:rPr>
              <a:t>композитор </a:t>
            </a:r>
            <a:r>
              <a:rPr lang="ru-RU" b="1" dirty="0" smtClean="0">
                <a:latin typeface="Constantia" pitchFamily="18" charset="0"/>
              </a:rPr>
              <a:t>собрал </a:t>
            </a:r>
            <a:r>
              <a:rPr lang="ru-RU" b="1" dirty="0">
                <a:latin typeface="Constantia" pitchFamily="18" charset="0"/>
              </a:rPr>
              <a:t>поклонников своего </a:t>
            </a:r>
            <a:r>
              <a:rPr lang="ru-RU" b="1" dirty="0" smtClean="0">
                <a:latin typeface="Constantia" pitchFamily="18" charset="0"/>
              </a:rPr>
              <a:t>творчества. </a:t>
            </a:r>
          </a:p>
          <a:p>
            <a:pPr fontAlgn="base"/>
            <a:r>
              <a:rPr lang="ru-RU" dirty="0" smtClean="0">
                <a:latin typeface="Constantia" pitchFamily="18" charset="0"/>
              </a:rPr>
              <a:t>Юбиляра </a:t>
            </a:r>
            <a:r>
              <a:rPr lang="ru-RU" dirty="0">
                <a:latin typeface="Constantia" pitchFamily="18" charset="0"/>
              </a:rPr>
              <a:t>поздравили министр культуры республики Амина </a:t>
            </a:r>
            <a:r>
              <a:rPr lang="ru-RU" dirty="0" err="1">
                <a:latin typeface="Constantia" pitchFamily="18" charset="0"/>
              </a:rPr>
              <a:t>Шафикова</a:t>
            </a:r>
            <a:r>
              <a:rPr lang="ru-RU" dirty="0">
                <a:latin typeface="Constantia" pitchFamily="18" charset="0"/>
              </a:rPr>
              <a:t> и заместитель главы администрации </a:t>
            </a:r>
            <a:r>
              <a:rPr lang="ru-RU" dirty="0" err="1">
                <a:latin typeface="Constantia" pitchFamily="18" charset="0"/>
              </a:rPr>
              <a:t>Белебеевского</a:t>
            </a:r>
            <a:r>
              <a:rPr lang="ru-RU" dirty="0">
                <a:latin typeface="Constantia" pitchFamily="18" charset="0"/>
              </a:rPr>
              <a:t> района Олег Данилин.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18434" name="Picture 2" descr="http://www.bashinform.ru/upload/img_res1280/490cacb2a5bf8df3/yrov9948_ejw_1280.jpg"/>
          <p:cNvPicPr>
            <a:picLocks noChangeAspect="1" noChangeArrowheads="1"/>
          </p:cNvPicPr>
          <p:nvPr/>
        </p:nvPicPr>
        <p:blipFill>
          <a:blip r:embed="rId3"/>
          <a:srcRect b="5970"/>
          <a:stretch>
            <a:fillRect/>
          </a:stretch>
        </p:blipFill>
        <p:spPr bwMode="auto">
          <a:xfrm>
            <a:off x="214282" y="2571744"/>
            <a:ext cx="5643602" cy="35363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3643314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«Сегодня одна из моих песен — «</a:t>
            </a:r>
            <a:r>
              <a:rPr lang="ru-RU" dirty="0" err="1">
                <a:latin typeface="Constantia" pitchFamily="18" charset="0"/>
              </a:rPr>
              <a:t>Һин онотма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ерҙә </a:t>
            </a:r>
            <a:r>
              <a:rPr lang="ru-RU" dirty="0">
                <a:latin typeface="Constantia" pitchFamily="18" charset="0"/>
              </a:rPr>
              <a:t>мин </a:t>
            </a:r>
            <a:r>
              <a:rPr lang="ru-RU" dirty="0" err="1">
                <a:latin typeface="Constantia" pitchFamily="18" charset="0"/>
              </a:rPr>
              <a:t>барын</a:t>
            </a:r>
            <a:r>
              <a:rPr lang="ru-RU" dirty="0">
                <a:latin typeface="Constantia" pitchFamily="18" charset="0"/>
              </a:rPr>
              <a:t>» — «Не забывай, что на земле я есть» отмечает свое 40-летие, она была написана в 1976 году», — признался композитор.</a:t>
            </a:r>
          </a:p>
        </p:txBody>
      </p:sp>
      <p:pic>
        <p:nvPicPr>
          <p:cNvPr id="18438" name="Picture 6" descr="https://bash-news.ru/uploads/posts/2016-02/thumbs/v-ufe-izvestnyiy-kompozitor-nur-dautov-otmetit-svo_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500" y="285728"/>
            <a:ext cx="401838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2530" name="Picture 2" descr="https://pbs.twimg.com/media/DqK312qWkAAppv4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4712607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42860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Председатель жюри конкурса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«Весенняя капель»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22534" name="Picture 6" descr="http://sdshi.bash.muzkult.ru/media/2018/12/02/1209631723/image_image_50209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14488"/>
            <a:ext cx="3702826" cy="49371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4143380"/>
            <a:ext cx="500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Творческая встреча с </a:t>
            </a:r>
            <a:r>
              <a:rPr lang="ru-RU" sz="2400" dirty="0" err="1" smtClean="0">
                <a:latin typeface="Constantia" pitchFamily="18" charset="0"/>
              </a:rPr>
              <a:t>Нуром</a:t>
            </a:r>
            <a:r>
              <a:rPr lang="ru-RU" sz="2400" dirty="0" smtClean="0">
                <a:latin typeface="Constantia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</a:rPr>
              <a:t>Даутовым</a:t>
            </a:r>
            <a:endParaRPr lang="ru-RU" sz="2400" dirty="0" smtClean="0">
              <a:latin typeface="Constantia" pitchFamily="18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</a:rPr>
              <a:t>МАУ ДО ДШИ им. Г.Сулейманова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(</a:t>
            </a:r>
            <a:r>
              <a:rPr lang="ru-RU" sz="2400" dirty="0" err="1" smtClean="0">
                <a:latin typeface="Constantia" pitchFamily="18" charset="0"/>
              </a:rPr>
              <a:t>Баймакский</a:t>
            </a:r>
            <a:r>
              <a:rPr lang="ru-RU" sz="2400" dirty="0" smtClean="0">
                <a:latin typeface="Constantia" pitchFamily="18" charset="0"/>
              </a:rPr>
              <a:t> район)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ng.pngtree.com/back_origin_pic/04/41/12/631f84cfa854d04c27b47c53dee94c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2532" name="Picture 4" descr="https://i.ytimg.com/vi/E-22mPF2Ero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714908" cy="3295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42900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Постановка пьесы «ФАТИМА» 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23554" name="Picture 2" descr="http://pimg.mycdn.me/getImage?disableStub=true&amp;type=VIDEO_S_720&amp;url=http%3A%2F%2Fi.ytimg.com%2Fvi%2FBGDs-NC3kis%2F0.jpg&amp;signatureToken=2IWUj9r-o3iEAsCiOVKOWA"/>
          <p:cNvPicPr>
            <a:picLocks noChangeAspect="1" noChangeArrowheads="1"/>
          </p:cNvPicPr>
          <p:nvPr/>
        </p:nvPicPr>
        <p:blipFill>
          <a:blip r:embed="rId5"/>
          <a:srcRect l="11688" r="11688"/>
          <a:stretch>
            <a:fillRect/>
          </a:stretch>
        </p:blipFill>
        <p:spPr bwMode="auto">
          <a:xfrm>
            <a:off x="3714744" y="2500306"/>
            <a:ext cx="5072098" cy="3723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6143644"/>
            <a:ext cx="371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«Башкирская элегия»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8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297</Words>
  <Application>Microsoft Office PowerPoint</Application>
  <PresentationFormat>Экран (4:3)</PresentationFormat>
  <Paragraphs>42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Кокос</cp:lastModifiedBy>
  <cp:revision>17</cp:revision>
  <dcterms:created xsi:type="dcterms:W3CDTF">2019-05-13T17:23:04Z</dcterms:created>
  <dcterms:modified xsi:type="dcterms:W3CDTF">2019-05-14T15:52:53Z</dcterms:modified>
</cp:coreProperties>
</file>