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7" r:id="rId6"/>
    <p:sldId id="259" r:id="rId7"/>
    <p:sldId id="263" r:id="rId8"/>
    <p:sldId id="261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4.364%" autoAdjust="0"/>
    <p:restoredTop sz="94.66%"/>
  </p:normalViewPr>
  <p:slideViewPr>
    <p:cSldViewPr>
      <p:cViewPr varScale="1">
        <p:scale>
          <a:sx n="41" d="100"/>
          <a:sy n="41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presProps" Target="pres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notesMaster" Target="notesMasters/notesMaster1.xml"/><Relationship Id="rId2" Type="http://purl.oclc.org/ooxml/officeDocument/relationships/slide" Target="slides/slide1.xml"/><Relationship Id="rId16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theme" Target="theme/theme1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FB0D-0C4B-4D5D-ABD1-67FE72A9F1BC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C17A-7D42-43F4-B7DB-EB4568BF5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%"/>
                    <a:satMod val="150%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%">
                <a:schemeClr val="accent1">
                  <a:tint val="20%"/>
                  <a:satMod val="450%"/>
                  <a:alpha val="95%"/>
                </a:schemeClr>
              </a:gs>
              <a:gs pos="50%">
                <a:schemeClr val="accent1">
                  <a:tint val="38%"/>
                  <a:satMod val="250%"/>
                  <a:alpha val="90%"/>
                </a:schemeClr>
              </a:gs>
              <a:gs pos="95%">
                <a:schemeClr val="accent1">
                  <a:tint val="75%"/>
                  <a:satMod val="255%"/>
                  <a:alpha val="88%"/>
                </a:schemeClr>
              </a:gs>
              <a:gs pos="100%">
                <a:schemeClr val="accent1">
                  <a:tint val="100%"/>
                  <a:shade val="90%"/>
                  <a:satMod val="255%"/>
                  <a:alpha val="85%"/>
                </a:schemeClr>
              </a:gs>
            </a:gsLst>
            <a:path path="circle">
              <a:fillToRect l="25%" t="12.5%" r="75%" b="87.5%"/>
            </a:path>
          </a:gradFill>
          <a:ln w="2000" cap="rnd" cmpd="sng" algn="ctr">
            <a:solidFill>
              <a:schemeClr val="accent1">
                <a:shade val="90%"/>
                <a:satMod val="110%"/>
                <a:alpha val="60%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%"/>
                <a:alpha val="60%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%"/>
                    <a:satMod val="150%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%"/>
                <a:satMod val="110%"/>
                <a:alpha val="25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%">
                <a:schemeClr val="accent1">
                  <a:tint val="20%"/>
                  <a:satMod val="450%"/>
                  <a:alpha val="95%"/>
                </a:schemeClr>
              </a:gs>
              <a:gs pos="50%">
                <a:schemeClr val="accent1">
                  <a:tint val="38%"/>
                  <a:satMod val="250%"/>
                  <a:alpha val="90%"/>
                </a:schemeClr>
              </a:gs>
              <a:gs pos="95%">
                <a:schemeClr val="accent1">
                  <a:tint val="75%"/>
                  <a:satMod val="255%"/>
                  <a:alpha val="88%"/>
                </a:schemeClr>
              </a:gs>
              <a:gs pos="100%">
                <a:schemeClr val="accent1">
                  <a:tint val="100%"/>
                  <a:shade val="90%"/>
                  <a:satMod val="255%"/>
                  <a:alpha val="85%"/>
                </a:schemeClr>
              </a:gs>
            </a:gsLst>
            <a:path path="circle">
              <a:fillToRect l="25%" t="12.5%" r="75%" b="87.5%"/>
            </a:path>
          </a:gradFill>
          <a:ln w="2000" cap="rnd" cmpd="sng" algn="ctr">
            <a:solidFill>
              <a:schemeClr val="accent1">
                <a:shade val="90%"/>
                <a:satMod val="110%"/>
                <a:alpha val="60%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%"/>
                <a:alpha val="60%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%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%"/>
          </a:ln>
        </p:spPr>
        <p:txBody>
          <a:bodyPr anchor="ctr"/>
          <a:lstStyle>
            <a:lvl1pPr marL="64008" indent="0" algn="l">
              <a:lnSpc>
                <a:spcPct val="100%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%"/>
          </a:ln>
        </p:spPr>
        <p:txBody>
          <a:bodyPr anchor="ctr"/>
          <a:lstStyle>
            <a:lvl1pPr marL="64008" indent="0" algn="l">
              <a:lnSpc>
                <a:spcPct val="100%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%"/>
          </a:ln>
        </p:spPr>
        <p:txBody>
          <a:bodyPr/>
          <a:lstStyle>
            <a:lvl1pPr marL="393192" indent="-274320">
              <a:lnSpc>
                <a:spcPct val="100%"/>
              </a:lnSpc>
              <a:spcBef>
                <a:spcPts val="700"/>
              </a:spcBef>
              <a:defRPr sz="2400"/>
            </a:lvl1pPr>
            <a:lvl2pPr>
              <a:lnSpc>
                <a:spcPct val="100%"/>
              </a:lnSpc>
              <a:spcBef>
                <a:spcPts val="700"/>
              </a:spcBef>
              <a:defRPr sz="2000"/>
            </a:lvl2pPr>
            <a:lvl3pPr>
              <a:lnSpc>
                <a:spcPct val="100%"/>
              </a:lnSpc>
              <a:spcBef>
                <a:spcPts val="700"/>
              </a:spcBef>
              <a:defRPr sz="1800"/>
            </a:lvl3pPr>
            <a:lvl4pPr>
              <a:lnSpc>
                <a:spcPct val="100%"/>
              </a:lnSpc>
              <a:spcBef>
                <a:spcPts val="700"/>
              </a:spcBef>
              <a:defRPr sz="1600"/>
            </a:lvl4pPr>
            <a:lvl5pPr>
              <a:lnSpc>
                <a:spcPct val="100%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%"/>
          </a:ln>
        </p:spPr>
        <p:txBody>
          <a:bodyPr/>
          <a:lstStyle>
            <a:lvl1pPr marL="393192" indent="-274320">
              <a:lnSpc>
                <a:spcPct val="100%"/>
              </a:lnSpc>
              <a:spcBef>
                <a:spcPts val="700"/>
              </a:spcBef>
              <a:defRPr sz="2400"/>
            </a:lvl1pPr>
            <a:lvl2pPr>
              <a:lnSpc>
                <a:spcPct val="100%"/>
              </a:lnSpc>
              <a:spcBef>
                <a:spcPts val="700"/>
              </a:spcBef>
              <a:defRPr sz="2000"/>
            </a:lvl2pPr>
            <a:lvl3pPr>
              <a:lnSpc>
                <a:spcPct val="100%"/>
              </a:lnSpc>
              <a:spcBef>
                <a:spcPts val="700"/>
              </a:spcBef>
              <a:defRPr sz="1800"/>
            </a:lvl3pPr>
            <a:lvl4pPr>
              <a:lnSpc>
                <a:spcPct val="100%"/>
              </a:lnSpc>
              <a:spcBef>
                <a:spcPts val="700"/>
              </a:spcBef>
              <a:defRPr sz="1600"/>
            </a:lvl4pPr>
            <a:lvl5pPr>
              <a:lnSpc>
                <a:spcPct val="100%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%"/>
                <a:satMod val="110%"/>
                <a:alpha val="25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%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%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%"/>
          </a:ln>
          <a:effectLst>
            <a:outerShdw blurRad="55500" dist="18500" dir="5400000" algn="tl" rotWithShape="0">
              <a:srgbClr val="000000">
                <a:alpha val="35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%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%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.098%"/>
            </a:srgbClr>
          </a:solidFill>
          <a:ln w="6350" cap="rnd" cmpd="sng" algn="ctr">
            <a:solidFill>
              <a:srgbClr val="FFFFFF">
                <a:alpha val="100%"/>
              </a:srgbClr>
            </a:solidFill>
            <a:prstDash val="solid"/>
          </a:ln>
          <a:effectLst>
            <a:outerShdw blurRad="25400" dist="25400" dir="3300000" sx="96%" sy="96%" algn="tl" rotWithShape="0">
              <a:schemeClr val="bg2">
                <a:shade val="90%"/>
                <a:satMod val="200%"/>
                <a:alpha val="40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.098%"/>
            </a:srgbClr>
          </a:solidFill>
          <a:ln w="6350" cap="rnd" cmpd="sng" algn="ctr">
            <a:solidFill>
              <a:srgbClr val="FFFFFF">
                <a:alpha val="100%"/>
              </a:srgbClr>
            </a:solidFill>
            <a:prstDash val="solid"/>
          </a:ln>
          <a:effectLst>
            <a:outerShdw blurRad="25400" dist="25400" dir="3300000" sx="96%" sy="96%" algn="tl" rotWithShape="0">
              <a:schemeClr val="bg2">
                <a:alpha val="20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%"/>
              <a:satMod val="220%"/>
              <a:alpha val="33%"/>
            </a:schemeClr>
          </a:solidFill>
          <a:ln w="3175" cap="rnd" cmpd="sng" algn="ctr">
            <a:solidFill>
              <a:schemeClr val="bg2">
                <a:shade val="70%"/>
                <a:satMod val="200%"/>
                <a:alpha val="100%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%"/>
                <a:satMod val="325%"/>
                <a:alpha val="100%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%"/>
                <a:satMod val="150%"/>
                <a:alpha val="85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%">
                <a:schemeClr val="bg2">
                  <a:tint val="10%"/>
                  <a:shade val="99%"/>
                  <a:satMod val="355%"/>
                  <a:alpha val="70%"/>
                </a:schemeClr>
              </a:gs>
              <a:gs pos="70%">
                <a:schemeClr val="bg2">
                  <a:tint val="6%"/>
                  <a:shade val="100%"/>
                  <a:satMod val="400%"/>
                  <a:alpha val="55%"/>
                </a:schemeClr>
              </a:gs>
              <a:gs pos="100%">
                <a:schemeClr val="bg2">
                  <a:tint val="100%"/>
                  <a:shade val="75%"/>
                  <a:satMod val="370%"/>
                  <a:alpha val="60%"/>
                </a:schemeClr>
              </a:gs>
            </a:gsLst>
            <a:path path="circle">
              <a:fillToRect l="-407.5%" t="-50%" r="507.5%" b="150%"/>
            </a:path>
          </a:gradFill>
          <a:ln w="7350" cap="rnd" cmpd="sng" algn="ctr">
            <a:solidFill>
              <a:schemeClr val="bg2">
                <a:shade val="60%"/>
                <a:satMod val="220%"/>
                <a:alpha val="100%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%"/>
                <a:satMod val="200%"/>
                <a:alpha val="35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%"/>
                    <a:satMod val="200%"/>
                  </a:schemeClr>
                </a:solidFill>
              </a:defRPr>
            </a:lvl1pPr>
            <a:extLst/>
          </a:lstStyle>
          <a:p>
            <a:fld id="{239D558D-AE90-4E31-B264-028D0FEC41F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%"/>
                    <a:satMod val="200%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%"/>
                    <a:satMod val="200%"/>
                  </a:schemeClr>
                </a:solidFill>
                <a:effectLst/>
              </a:defRPr>
            </a:lvl1pPr>
            <a:extLst/>
          </a:lstStyle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%"/>
                <a:satMod val="110%"/>
                <a:alpha val="25%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%"/>
        </a:spcBef>
        <a:buNone/>
        <a:defRPr kumimoji="0" sz="4300" kern="1200">
          <a:solidFill>
            <a:schemeClr val="tx2">
              <a:satMod val="130%"/>
            </a:schemeClr>
          </a:solidFill>
          <a:effectLst>
            <a:outerShdw blurRad="50000" dist="30000" dir="5400000" algn="tl" rotWithShape="0">
              <a:srgbClr val="000000">
                <a:alpha val="30%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%"/>
        </a:lnSpc>
        <a:spcBef>
          <a:spcPts val="600"/>
        </a:spcBef>
        <a:buClr>
          <a:schemeClr val="accent1"/>
        </a:buClr>
        <a:buSzPct val="80%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%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%"/>
        </a:lnSpc>
        <a:spcBef>
          <a:spcPct val="20%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%"/>
        </a:lnSpc>
        <a:spcBef>
          <a:spcPct val="20%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%"/>
        </a:lnSpc>
        <a:spcBef>
          <a:spcPct val="20%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%"/>
        </a:lnSpc>
        <a:spcBef>
          <a:spcPct val="20%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%"/>
        </a:lnSpc>
        <a:spcBef>
          <a:spcPct val="20%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%"/>
        </a:lnSpc>
        <a:spcBef>
          <a:spcPct val="20%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%"/>
        </a:lnSpc>
        <a:spcBef>
          <a:spcPct val="20%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1"/>
            <a:ext cx="7406640" cy="1512169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Лю́двиг ван </a:t>
            </a:r>
            <a:r>
              <a:rPr lang="vi-VN" dirty="0" smtClean="0"/>
              <a:t>Бетхо́вен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(1770 – 1827)</a:t>
            </a:r>
            <a:endParaRPr lang="ru-RU" dirty="0"/>
          </a:p>
        </p:txBody>
      </p:sp>
      <p:pic>
        <p:nvPicPr>
          <p:cNvPr id="1026" name="Picture 2" descr="I:\Бетховен\0011-011-Ljudvig-van-Betkhov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9283" y="1556792"/>
            <a:ext cx="4225490" cy="43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Бетховен умер </a:t>
            </a:r>
            <a:r>
              <a:rPr lang="ru-RU" dirty="0" smtClean="0"/>
              <a:t>26 марта </a:t>
            </a:r>
            <a:r>
              <a:rPr lang="ru-RU" dirty="0"/>
              <a:t>1827 года. Свыше двадцати тысяч человек шло за его гробом.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952327" cy="40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5339480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Бетховена на центральном кладбище Вены, Австрия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r>
              <a:rPr lang="vi-VN" dirty="0"/>
              <a:t>Лю́двиг ван Бетхо́вен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762" y="1135360"/>
            <a:ext cx="4744393" cy="5029944"/>
          </a:xfrm>
        </p:spPr>
        <p:txBody>
          <a:bodyPr>
            <a:normAutofit lnSpcReduction="10%"/>
          </a:bodyPr>
          <a:lstStyle/>
          <a:p>
            <a:r>
              <a:rPr lang="ru-RU" dirty="0" smtClean="0"/>
              <a:t>Немецкий </a:t>
            </a:r>
            <a:r>
              <a:rPr lang="ru-RU" dirty="0"/>
              <a:t>композитор, дирижёр и пианист, один из трёх «венских классиков</a:t>
            </a:r>
            <a:r>
              <a:rPr lang="ru-RU" dirty="0" smtClean="0"/>
              <a:t>».</a:t>
            </a:r>
          </a:p>
          <a:p>
            <a:r>
              <a:rPr lang="ru-RU" dirty="0"/>
              <a:t>Людвиг </a:t>
            </a:r>
            <a:r>
              <a:rPr lang="ru-RU" dirty="0" err="1"/>
              <a:t>ван</a:t>
            </a:r>
            <a:r>
              <a:rPr lang="ru-RU" dirty="0"/>
              <a:t> Бетховен </a:t>
            </a:r>
            <a:r>
              <a:rPr lang="en-US" dirty="0" smtClean="0"/>
              <a:t>  </a:t>
            </a:r>
            <a:r>
              <a:rPr lang="ru-RU" dirty="0"/>
              <a:t>родился в </a:t>
            </a:r>
            <a:r>
              <a:rPr lang="ru-RU" dirty="0" smtClean="0"/>
              <a:t>Бонне в семье музыкантов.  Предположительно </a:t>
            </a:r>
            <a:r>
              <a:rPr lang="ru-RU" dirty="0"/>
              <a:t>датой рождения считается 16 </a:t>
            </a:r>
            <a:r>
              <a:rPr lang="ru-RU" dirty="0" smtClean="0"/>
              <a:t>декабря 1770 г.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60" y="1244320"/>
            <a:ext cx="2312295" cy="38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4250" y="5445224"/>
            <a:ext cx="207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Дом, в котором родился Бетховен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1" y="116632"/>
            <a:ext cx="8002760" cy="1944216"/>
          </a:xfrm>
        </p:spPr>
        <p:txBody>
          <a:bodyPr>
            <a:normAutofit fontScale="92.5%" lnSpcReduction="10%"/>
          </a:bodyPr>
          <a:lstStyle/>
          <a:p>
            <a:r>
              <a:rPr lang="ru-RU" dirty="0"/>
              <a:t>Первым учителем музыки Бетховена был его отец. Традиционно считается, что он был весьма суров по отношению к маленькому Людвигу, который "за инструментом частенько бывал в слезах</a:t>
            </a:r>
            <a:r>
              <a:rPr lang="ru-RU" dirty="0" smtClean="0"/>
              <a:t>".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71600" y="2132856"/>
            <a:ext cx="5688632" cy="4054584"/>
          </a:xfrm>
        </p:spPr>
        <p:txBody>
          <a:bodyPr>
            <a:normAutofit fontScale="92.5%" lnSpcReduction="10%"/>
          </a:bodyPr>
          <a:lstStyle/>
          <a:p>
            <a:r>
              <a:rPr lang="ru-RU" dirty="0"/>
              <a:t>Настоящим учителем Бетховена стал </a:t>
            </a:r>
            <a:r>
              <a:rPr lang="ru-RU" dirty="0" err="1"/>
              <a:t>Кристиан</a:t>
            </a:r>
            <a:r>
              <a:rPr lang="ru-RU" dirty="0"/>
              <a:t> </a:t>
            </a:r>
            <a:r>
              <a:rPr lang="ru-RU" dirty="0" err="1"/>
              <a:t>Готлоб</a:t>
            </a:r>
            <a:r>
              <a:rPr lang="ru-RU" dirty="0"/>
              <a:t> Нефе.  Он познакомил Людвига с творчеством Баха и Генделя. Благодаря Нефе, было издано и первое сочинение Бетховена — вариации на тему марша </a:t>
            </a:r>
            <a:r>
              <a:rPr lang="ru-RU" dirty="0" err="1"/>
              <a:t>Дресслера</a:t>
            </a:r>
            <a:r>
              <a:rPr lang="ru-RU" dirty="0"/>
              <a:t>. Бетховену в то время было двенадцать лет, и он уже работал помощником придворного органиста.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41" y="2353469"/>
            <a:ext cx="21701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38704" y="4989369"/>
            <a:ext cx="165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  в 13-летнем возрасте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498080" cy="5616624"/>
          </a:xfrm>
        </p:spPr>
        <p:txBody>
          <a:bodyPr>
            <a:normAutofit fontScale="92.5%" lnSpcReduction="10%"/>
          </a:bodyPr>
          <a:lstStyle/>
          <a:p>
            <a:r>
              <a:rPr lang="ru-RU" dirty="0"/>
              <a:t>Из юношеских сочинений композитора известны три детские сонаты и несколько песен, в том числе «Сурок».</a:t>
            </a:r>
          </a:p>
          <a:p>
            <a:endParaRPr lang="ru-RU" dirty="0" smtClean="0"/>
          </a:p>
          <a:p>
            <a:r>
              <a:rPr lang="ru-RU" dirty="0" smtClean="0"/>
              <a:t>В 17 лет Людвиг посетил Вену, чтоб учиться у Моцарта. Но занятия не состоялись, т.к. у него заболела мать. После смерти матери семнадцатилетний </a:t>
            </a:r>
            <a:r>
              <a:rPr lang="ru-RU" dirty="0"/>
              <a:t>юноша был вынужден стать главой семьи и взять на себя заботу о младших братьях. Он поступил в оркестр в качестве альтиста.</a:t>
            </a:r>
          </a:p>
        </p:txBody>
      </p:sp>
    </p:spTree>
    <p:extLst>
      <p:ext uri="{BB962C8B-B14F-4D97-AF65-F5344CB8AC3E}">
        <p14:creationId xmlns:p14="http://schemas.microsoft.com/office/powerpoint/2010/main" val="2478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5400600" cy="5771728"/>
          </a:xfrm>
        </p:spPr>
        <p:txBody>
          <a:bodyPr>
            <a:normAutofit fontScale="92.5%" lnSpcReduction="20%"/>
          </a:bodyPr>
          <a:lstStyle/>
          <a:p>
            <a:r>
              <a:rPr lang="ru-RU" dirty="0" smtClean="0"/>
              <a:t>В 1892 году снова Бетховен едет в Вену. Здесь его наставником становится </a:t>
            </a:r>
            <a:r>
              <a:rPr lang="ru-RU" dirty="0"/>
              <a:t>Антонио Сальери. Уже в первые годы жизни в Вене Бетховен завоевал славу </a:t>
            </a:r>
            <a:r>
              <a:rPr lang="ru-RU" dirty="0" smtClean="0"/>
              <a:t>пианиста-виртуоза. Его </a:t>
            </a:r>
            <a:r>
              <a:rPr lang="ru-RU" dirty="0"/>
              <a:t>игра поразила слушателей</a:t>
            </a:r>
            <a:r>
              <a:rPr lang="ru-RU" dirty="0" smtClean="0"/>
              <a:t>.</a:t>
            </a:r>
          </a:p>
          <a:p>
            <a:r>
              <a:rPr lang="ru-RU" dirty="0"/>
              <a:t>В Вене Бетховен далеко не сразу получил известность, как композитор, несмотря на то, что он много времени уделял именно занятиям композицией.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48272" cy="27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2220" y="350100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Бетховена, предположительно 1800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3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92696"/>
            <a:ext cx="4937752" cy="5555704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Первое </a:t>
            </a:r>
            <a:r>
              <a:rPr lang="ru-RU" dirty="0"/>
              <a:t>публичное выступление Бетховена в Вене состоялось в марте 1795, где он дебютировал со своим фортепианным концертом</a:t>
            </a:r>
            <a:r>
              <a:rPr lang="ru-RU" dirty="0" smtClean="0"/>
              <a:t>.</a:t>
            </a:r>
          </a:p>
          <a:p>
            <a:r>
              <a:rPr lang="ru-RU" dirty="0"/>
              <a:t>Сочинения Бетховена начали широко издаваться и пользоваться успехом.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2880320" cy="42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6018" y="5013176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Бетховен сочиняет Шестую симфонию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5328592" cy="1143000"/>
          </a:xfrm>
        </p:spPr>
        <p:txBody>
          <a:bodyPr/>
          <a:lstStyle/>
          <a:p>
            <a:pPr algn="ctr"/>
            <a:r>
              <a:rPr lang="ru-RU" dirty="0" smtClean="0"/>
              <a:t>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384" y="941948"/>
            <a:ext cx="5112568" cy="5511388"/>
          </a:xfrm>
        </p:spPr>
        <p:txBody>
          <a:bodyPr>
            <a:normAutofit fontScale="85%" lnSpcReduction="20%"/>
          </a:bodyPr>
          <a:lstStyle/>
          <a:p>
            <a:r>
              <a:rPr lang="ru-RU" dirty="0"/>
              <a:t> Прогрессирующая глухота (первые признаки </a:t>
            </a:r>
            <a:r>
              <a:rPr lang="ru-RU" dirty="0" smtClean="0"/>
              <a:t>которой </a:t>
            </a:r>
            <a:r>
              <a:rPr lang="ru-RU" dirty="0"/>
              <a:t>появляются с 1797) заставила </a:t>
            </a:r>
            <a:r>
              <a:rPr lang="ru-RU" dirty="0" smtClean="0"/>
              <a:t>Бетховен </a:t>
            </a:r>
            <a:r>
              <a:rPr lang="ru-RU" dirty="0"/>
              <a:t>со временем сократить </a:t>
            </a:r>
            <a:r>
              <a:rPr lang="ru-RU" dirty="0" smtClean="0"/>
              <a:t>концертную </a:t>
            </a:r>
            <a:r>
              <a:rPr lang="ru-RU" dirty="0"/>
              <a:t>деятельность, а в последние годы жизни совсем отказаться от публичных выступлений</a:t>
            </a:r>
            <a:r>
              <a:rPr lang="ru-RU" dirty="0" smtClean="0"/>
              <a:t>.</a:t>
            </a:r>
          </a:p>
          <a:p>
            <a:r>
              <a:rPr lang="ru-RU" dirty="0"/>
              <a:t>Из-за глухоты Бетховен редко выходит из дома, лишается звукового восприятия. Он становится угрюм, замкнут. Именно в эти годы композитор одно за другим создаёт свои самые известные произведения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77336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7781" y="5003884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Бетховен за работой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5445224"/>
          </a:xfrm>
        </p:spPr>
        <p:txBody>
          <a:bodyPr>
            <a:normAutofit fontScale="85%" lnSpcReduction="20%"/>
          </a:bodyPr>
          <a:lstStyle/>
          <a:p>
            <a:r>
              <a:rPr lang="ru-RU" dirty="0"/>
              <a:t>9 симфоний: № 1 (1799—1800), № 2 (1803), № 3 «Героическая» (1803—1804), № 4 (1806), № 5 (1804—1808), № 6 «Пасторальная» (1808), № 7 (1812), № 8 (1812), № 9 (1824).</a:t>
            </a:r>
          </a:p>
          <a:p>
            <a:r>
              <a:rPr lang="ru-RU" dirty="0"/>
              <a:t>11 симфонических увертюр, среди которых «Кориолан», «Эгмонт», «</a:t>
            </a:r>
            <a:r>
              <a:rPr lang="ru-RU" dirty="0" err="1"/>
              <a:t>Леонора</a:t>
            </a:r>
            <a:r>
              <a:rPr lang="ru-RU" dirty="0"/>
              <a:t>» № 3.</a:t>
            </a:r>
          </a:p>
          <a:p>
            <a:r>
              <a:rPr lang="ru-RU" dirty="0"/>
              <a:t>5 концертов для фортепиано с оркестром.</a:t>
            </a:r>
          </a:p>
          <a:p>
            <a:r>
              <a:rPr lang="ru-RU" dirty="0"/>
              <a:t>6 юношеских сонат для фортепиано.</a:t>
            </a:r>
          </a:p>
          <a:p>
            <a:r>
              <a:rPr lang="ru-RU" dirty="0"/>
              <a:t>32 сонаты для фортепиано, 32 вариации и </a:t>
            </a:r>
            <a:r>
              <a:rPr lang="ru-RU"/>
              <a:t>около </a:t>
            </a:r>
            <a:r>
              <a:rPr lang="ru-RU" smtClean="0"/>
              <a:t>60 </a:t>
            </a:r>
            <a:r>
              <a:rPr lang="ru-RU" dirty="0"/>
              <a:t>пьес для фортепиано.</a:t>
            </a:r>
          </a:p>
          <a:p>
            <a:r>
              <a:rPr lang="ru-RU" dirty="0"/>
              <a:t>10 сонат для скрипки и фортепиано.</a:t>
            </a:r>
          </a:p>
          <a:p>
            <a:r>
              <a:rPr lang="ru-RU" dirty="0"/>
              <a:t>концерт для скрипки с оркестром, концерт для фортепиано, скрипки и виолончели с оркестром («тройной концерт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.5%" lnSpcReduction="10%"/>
          </a:bodyPr>
          <a:lstStyle/>
          <a:p>
            <a:r>
              <a:rPr lang="ru-RU" dirty="0"/>
              <a:t>5 сонат для виолончели и фортепиано.</a:t>
            </a:r>
          </a:p>
          <a:p>
            <a:r>
              <a:rPr lang="ru-RU" dirty="0"/>
              <a:t>16 струнных квартетов.</a:t>
            </a:r>
          </a:p>
          <a:p>
            <a:r>
              <a:rPr lang="ru-RU" dirty="0"/>
              <a:t>6 трио.</a:t>
            </a:r>
          </a:p>
          <a:p>
            <a:r>
              <a:rPr lang="ru-RU" dirty="0"/>
              <a:t>Балет «Творения Прометея».</a:t>
            </a:r>
          </a:p>
          <a:p>
            <a:r>
              <a:rPr lang="ru-RU" dirty="0"/>
              <a:t>Опера «</a:t>
            </a:r>
            <a:r>
              <a:rPr lang="ru-RU" dirty="0" err="1"/>
              <a:t>Фиделио</a:t>
            </a:r>
            <a:r>
              <a:rPr lang="ru-RU" dirty="0"/>
              <a:t>».</a:t>
            </a:r>
          </a:p>
          <a:p>
            <a:r>
              <a:rPr lang="ru-RU" dirty="0"/>
              <a:t>Торжественная месса.</a:t>
            </a:r>
          </a:p>
          <a:p>
            <a:r>
              <a:rPr lang="ru-RU" dirty="0"/>
              <a:t>Вокальный цикл «К далёкой возлюбленной».</a:t>
            </a:r>
          </a:p>
          <a:p>
            <a:r>
              <a:rPr lang="ru-RU" dirty="0"/>
              <a:t>Песни на стихи разных поэтов и обработки народных песен</a:t>
            </a:r>
          </a:p>
        </p:txBody>
      </p:sp>
    </p:spTree>
    <p:extLst>
      <p:ext uri="{BB962C8B-B14F-4D97-AF65-F5344CB8AC3E}">
        <p14:creationId xmlns:p14="http://schemas.microsoft.com/office/powerpoint/2010/main" val="3966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%">
              <a:schemeClr val="phClr">
                <a:tint val="35%"/>
                <a:satMod val="253%"/>
              </a:schemeClr>
            </a:gs>
            <a:gs pos="50%">
              <a:schemeClr val="phClr">
                <a:tint val="42%"/>
                <a:satMod val="255%"/>
              </a:schemeClr>
            </a:gs>
            <a:gs pos="97%">
              <a:schemeClr val="phClr">
                <a:tint val="53%"/>
                <a:satMod val="260%"/>
              </a:schemeClr>
            </a:gs>
            <a:gs pos="100%">
              <a:schemeClr val="phClr">
                <a:tint val="56%"/>
                <a:satMod val="275%"/>
              </a:schemeClr>
            </a:gs>
          </a:gsLst>
          <a:path path="circle">
            <a:fillToRect l="50%" t="50%" r="50%" b="50%"/>
          </a:path>
        </a:gradFill>
        <a:gradFill rotWithShape="1">
          <a:gsLst>
            <a:gs pos="0%">
              <a:schemeClr val="phClr">
                <a:tint val="92%"/>
                <a:satMod val="170%"/>
              </a:schemeClr>
            </a:gs>
            <a:gs pos="15%">
              <a:schemeClr val="phClr">
                <a:tint val="92%"/>
                <a:shade val="99%"/>
                <a:satMod val="170%"/>
              </a:schemeClr>
            </a:gs>
            <a:gs pos="62%">
              <a:schemeClr val="phClr">
                <a:tint val="96%"/>
                <a:shade val="80%"/>
                <a:satMod val="170%"/>
              </a:schemeClr>
            </a:gs>
            <a:gs pos="97%">
              <a:schemeClr val="phClr">
                <a:tint val="98%"/>
                <a:shade val="63%"/>
                <a:satMod val="170%"/>
              </a:schemeClr>
            </a:gs>
            <a:gs pos="100%">
              <a:schemeClr val="phClr">
                <a:shade val="62%"/>
                <a:satMod val="170%"/>
              </a:schemeClr>
            </a:gs>
          </a:gsLst>
          <a:path path="circle">
            <a:fillToRect l="50%" t="50%" r="50%" b="50%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.137%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.137%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%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.137%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60%"/>
                <a:satMod val="355%"/>
              </a:schemeClr>
            </a:gs>
            <a:gs pos="40%">
              <a:schemeClr val="phClr">
                <a:tint val="85%"/>
                <a:satMod val="320%"/>
              </a:schemeClr>
            </a:gs>
            <a:gs pos="100%">
              <a:schemeClr val="phClr">
                <a:shade val="55%"/>
                <a:satMod val="300%"/>
              </a:schemeClr>
            </a:gs>
          </a:gsLst>
          <a:path path="circle">
            <a:fillToRect l="-24.5%" t="-20%" r="124.5%" b="120%"/>
          </a:path>
        </a:gradFill>
        <a:blipFill>
          <a:blip xmlns:r="http://purl.oclc.org/ooxml/officeDocument/relationships" r:embed="rId1">
            <a:duotone>
              <a:schemeClr val="phClr">
                <a:shade val="9%"/>
                <a:satMod val="300%"/>
              </a:schemeClr>
              <a:schemeClr val="phClr">
                <a:tint val="90%"/>
                <a:satMod val="225%"/>
              </a:schemeClr>
            </a:duotone>
          </a:blip>
          <a:tile tx="0" ty="0" sx="90%" sy="90%" flip="xy" algn="tl"/>
        </a:blipFill>
      </a:bgFillStyleLst>
    </a:fmtScheme>
  </a:themeElements>
  <a:objectDefaults/>
  <a:extraClrSchemeLst/>
</a:theme>
</file>

<file path=ppt/theme/theme2.xml><?xml version="1.0" encoding="utf-8"?>
<a:theme xmlns:a="http://purl.oclc.org/ooxml/drawingml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TM10001106[[fn=Эмблема]]</Template>
  <TotalTime>164</TotalTime>
  <Words>554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Corbel</vt:lpstr>
      <vt:lpstr>Gill Sans MT</vt:lpstr>
      <vt:lpstr>Tahoma</vt:lpstr>
      <vt:lpstr>Verdana</vt:lpstr>
      <vt:lpstr>Wingdings 2</vt:lpstr>
      <vt:lpstr>Солнцестояние</vt:lpstr>
      <vt:lpstr>Лю́двиг ван Бетхо́вен (1770 – 1827)</vt:lpstr>
      <vt:lpstr>Лю́двиг ван Бетхо́вен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Болезнь</vt:lpstr>
      <vt:lpstr>Творчество</vt:lpstr>
      <vt:lpstr>Презентация PowerPoint</vt:lpstr>
      <vt:lpstr>Смерть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Лю́двиг ван Бетхо́вен</dc:title>
  <dc:creator>Рома</dc:creator>
  <cp:lastModifiedBy>1</cp:lastModifiedBy>
  <cp:revision>19</cp:revision>
  <dcterms:created xsi:type="dcterms:W3CDTF">2013-04-23T14:13:33Z</dcterms:created>
  <dcterms:modified xsi:type="dcterms:W3CDTF">2022-11-16T20:23:38Z</dcterms:modified>
</cp:coreProperties>
</file>